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BE"/>
    <a:srgbClr val="AA1824"/>
    <a:srgbClr val="AC0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5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73FE-7A14-3642-BFA2-EDAF0B97FBE1}" type="datetimeFigureOut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8002-EA0C-EC41-A710-2C65CEC69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300" y="4521200"/>
            <a:ext cx="5613400" cy="1924759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/>
                <a:cs typeface="Futura Condensed"/>
              </a:rPr>
              <a:t>Barton Creek Resort and Spa</a:t>
            </a:r>
          </a:p>
          <a:p>
            <a:endParaRPr lang="en-US" sz="27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Supervisor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Orientation</a:t>
            </a:r>
          </a:p>
          <a:p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July 20, 2012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Picture 4" descr="eaw-logo-500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09" y="476365"/>
            <a:ext cx="3094182" cy="3341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6301"/>
            <a:ext cx="8229600" cy="3302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7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Put up the sign-up sheet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7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Schedule Information Session with employees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7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Email/mail documents to </a:t>
            </a:r>
            <a:r>
              <a:rPr lang="en-US" sz="2700" dirty="0" err="1" smtClean="0">
                <a:solidFill>
                  <a:srgbClr val="595959"/>
                </a:solidFill>
                <a:latin typeface="Helvetica Neue Light"/>
                <a:cs typeface="Helvetica Neue Light"/>
              </a:rPr>
              <a:t>Bekah</a:t>
            </a:r>
            <a:endParaRPr lang="en-US" sz="2700" dirty="0" smtClean="0">
              <a:solidFill>
                <a:srgbClr val="595959"/>
              </a:solidFill>
              <a:latin typeface="Helvetica Neue Light"/>
              <a:cs typeface="Helvetica Neue Light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7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Put up First Day of Class sign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7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Remind employees 1 week and 1 day ahead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328166" y="342900"/>
            <a:ext cx="23868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rgbClr val="AA1824"/>
                </a:solidFill>
                <a:latin typeface="Futura Condensed" charset="0"/>
                <a:ea typeface="ＭＳ Ｐゴシック" charset="0"/>
                <a:sym typeface="Futura Condensed" charset="0"/>
              </a:rPr>
              <a:t>Next Steps</a:t>
            </a:r>
            <a:endParaRPr lang="en-US" sz="5500" dirty="0">
              <a:solidFill>
                <a:srgbClr val="AA1824"/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-12700" y="6692900"/>
            <a:ext cx="9232900" cy="1905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 descr="shutterstock_219599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39700"/>
            <a:ext cx="2927585" cy="197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489200"/>
            <a:ext cx="787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ENGLISH @ WORK		Barton Creek</a:t>
            </a:r>
          </a:p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_________________		_________________</a:t>
            </a:r>
          </a:p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_________________		_________________</a:t>
            </a:r>
          </a:p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_________________		_________________</a:t>
            </a:r>
          </a:p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_________________		_________________</a:t>
            </a:r>
          </a:p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_________________		_________________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64666" y="342900"/>
            <a:ext cx="26789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rgbClr val="AA1824"/>
                </a:solidFill>
                <a:latin typeface="Futura Condensed" charset="0"/>
                <a:ea typeface="ＭＳ Ｐゴシック" charset="0"/>
                <a:sym typeface="Futura Condensed" charset="0"/>
              </a:rPr>
              <a:t>Action Items</a:t>
            </a:r>
            <a:endParaRPr lang="en-US" sz="5500" dirty="0">
              <a:solidFill>
                <a:srgbClr val="AA1824"/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-12700" y="6692900"/>
            <a:ext cx="9232900" cy="190500"/>
          </a:xfrm>
          <a:prstGeom prst="rect">
            <a:avLst/>
          </a:prstGeom>
          <a:solidFill>
            <a:srgbClr val="00BCBE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 descr="shutterstock_951228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2032000" cy="15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2569172" y="3196629"/>
            <a:ext cx="4047528" cy="32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US" sz="2800" b="1" dirty="0" err="1" smtClean="0">
                <a:solidFill>
                  <a:srgbClr val="AA1924"/>
                </a:solidFill>
                <a:latin typeface="Helvetica Neue"/>
                <a:ea typeface="ＭＳ Ｐゴシック" charset="0"/>
                <a:cs typeface="Helvetica Neue"/>
                <a:sym typeface="Helvetica Neue" charset="0"/>
              </a:rPr>
              <a:t>Bekah</a:t>
            </a:r>
            <a:r>
              <a:rPr lang="en-US" sz="2800" b="1" dirty="0" smtClean="0">
                <a:solidFill>
                  <a:srgbClr val="AA1924"/>
                </a:solidFill>
                <a:latin typeface="Helvetica Neue"/>
                <a:ea typeface="ＭＳ Ｐゴシック" charset="0"/>
                <a:cs typeface="Helvetica Neue"/>
                <a:sym typeface="Helvetica Neue" charset="0"/>
              </a:rPr>
              <a:t> Schmidt</a:t>
            </a:r>
            <a:endParaRPr lang="en-US" sz="2800" b="1" dirty="0">
              <a:solidFill>
                <a:srgbClr val="AA1924"/>
              </a:solidFill>
              <a:latin typeface="Helvetica Neue"/>
              <a:ea typeface="ＭＳ Ｐゴシック" charset="0"/>
              <a:cs typeface="Helvetica Neue"/>
              <a:sym typeface="Helvetica Neue" charset="0"/>
            </a:endParaRPr>
          </a:p>
          <a:p>
            <a:pPr algn="ctr"/>
            <a:endParaRPr lang="en-US" sz="2800" dirty="0">
              <a:solidFill>
                <a:srgbClr val="343434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algn="ctr"/>
            <a:r>
              <a:rPr lang="en-US" sz="2800" dirty="0" smtClean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>Program Manager</a:t>
            </a:r>
            <a:endParaRPr lang="en-US" sz="2800" dirty="0">
              <a:solidFill>
                <a:srgbClr val="343434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algn="ctr"/>
            <a:endParaRPr lang="en-US" sz="2800" dirty="0">
              <a:solidFill>
                <a:srgbClr val="343434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algn="ctr"/>
            <a:r>
              <a:rPr lang="en-US" sz="2800" dirty="0" smtClean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>512.524.5421</a:t>
            </a:r>
          </a:p>
          <a:p>
            <a:pPr algn="ctr"/>
            <a:r>
              <a:rPr lang="en-US" sz="2800" dirty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/>
            </a:r>
            <a:br>
              <a:rPr lang="en-US" sz="2800" dirty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</a:br>
            <a:r>
              <a:rPr lang="en-US" sz="2800" dirty="0" err="1" smtClean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>bekah@</a:t>
            </a:r>
            <a:r>
              <a:rPr lang="en-US" sz="2800" dirty="0" err="1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>englishatwork.org</a:t>
            </a:r>
            <a:endParaRPr lang="en-US" sz="2800" dirty="0">
              <a:solidFill>
                <a:srgbClr val="343434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77" y="582414"/>
            <a:ext cx="2097286" cy="20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4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3276600" y="590550"/>
            <a:ext cx="1841500" cy="190500"/>
          </a:xfrm>
          <a:prstGeom prst="rect">
            <a:avLst/>
          </a:prstGeom>
          <a:solidFill>
            <a:srgbClr val="AA19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71603" y="323850"/>
            <a:ext cx="2527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 charset="0"/>
                <a:ea typeface="ＭＳ Ｐゴシック" charset="0"/>
                <a:sym typeface="Futura Condensed" charset="0"/>
              </a:rPr>
              <a:t>Our History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7289800" y="590550"/>
            <a:ext cx="1651000" cy="190500"/>
          </a:xfrm>
          <a:prstGeom prst="rect">
            <a:avLst/>
          </a:pr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156200" y="590550"/>
            <a:ext cx="2108200" cy="1905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284302" y="1320800"/>
            <a:ext cx="866919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marL="457200" indent="-457200" algn="l">
              <a:buSzPct val="51000"/>
              <a:buFont typeface="Arial"/>
              <a:buChar char="•"/>
            </a:pPr>
            <a:r>
              <a:rPr lang="en-US" sz="2600" dirty="0" smtClean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>Founded </a:t>
            </a:r>
            <a:r>
              <a:rPr lang="en-US" sz="2600" dirty="0">
                <a:solidFill>
                  <a:srgbClr val="343434"/>
                </a:solidFill>
                <a:latin typeface="Helvetica Neue Light"/>
                <a:ea typeface="ＭＳ Ｐゴシック" charset="0"/>
                <a:cs typeface="Helvetica Neue Light"/>
              </a:rPr>
              <a:t>in 2005 at Güero’</a:t>
            </a:r>
            <a:r>
              <a:rPr lang="en-US" altLang="ja-JP" sz="2600" dirty="0">
                <a:solidFill>
                  <a:srgbClr val="343434"/>
                </a:solidFill>
                <a:latin typeface="Helvetica Neue Light"/>
                <a:ea typeface="Helvetica Neue Light" charset="0"/>
                <a:cs typeface="Helvetica Neue Light"/>
              </a:rPr>
              <a:t>s Taco Bar on </a:t>
            </a:r>
            <a:r>
              <a:rPr lang="en-US" altLang="ja-JP" sz="2600" dirty="0" smtClean="0">
                <a:solidFill>
                  <a:srgbClr val="343434"/>
                </a:solidFill>
                <a:latin typeface="Helvetica Neue Light"/>
                <a:ea typeface="Helvetica Neue Light" charset="0"/>
                <a:cs typeface="Helvetica Neue Light"/>
              </a:rPr>
              <a:t>South Congress</a:t>
            </a:r>
          </a:p>
          <a:p>
            <a:pPr algn="l">
              <a:buSzPct val="51000"/>
            </a:pPr>
            <a:endParaRPr lang="en-US" altLang="ja-JP" sz="2600" dirty="0">
              <a:solidFill>
                <a:srgbClr val="343434"/>
              </a:solidFill>
              <a:latin typeface="Helvetica Neue Light"/>
              <a:ea typeface="Helvetica Neue Light" charset="0"/>
              <a:cs typeface="Helvetica Neue Light"/>
            </a:endParaRPr>
          </a:p>
          <a:p>
            <a:pPr marL="457200" indent="-457200" algn="l">
              <a:buSzPct val="51000"/>
              <a:buFont typeface="Arial"/>
              <a:buChar char="•"/>
            </a:pPr>
            <a:r>
              <a:rPr lang="en-US" altLang="ja-JP" sz="2600" dirty="0" smtClean="0">
                <a:solidFill>
                  <a:srgbClr val="343434"/>
                </a:solidFill>
                <a:latin typeface="Helvetica Neue Light"/>
                <a:ea typeface="Helvetica Neue Light" charset="0"/>
                <a:cs typeface="Helvetica Neue Light"/>
              </a:rPr>
              <a:t>Only organization in Texas focused on workplace English instruction</a:t>
            </a:r>
            <a:endParaRPr lang="en-US" altLang="ja-JP" sz="2600" dirty="0">
              <a:solidFill>
                <a:srgbClr val="343434"/>
              </a:solidFill>
              <a:latin typeface="Helvetica Neue Light"/>
              <a:ea typeface="Helvetica Neue Light" charset="0"/>
              <a:cs typeface="Helvetica Neue Light"/>
            </a:endParaRPr>
          </a:p>
          <a:p>
            <a:pPr algn="l"/>
            <a:endParaRPr lang="en-US" sz="2600" dirty="0">
              <a:solidFill>
                <a:srgbClr val="343434"/>
              </a:solidFill>
              <a:latin typeface="Helvetica Neue Light"/>
              <a:ea typeface="Helvetica Neue Light" charset="0"/>
              <a:cs typeface="Helvetica Neue Light"/>
            </a:endParaRPr>
          </a:p>
          <a:p>
            <a:pPr marL="457200" indent="-457200" algn="l">
              <a:buSzPct val="51000"/>
              <a:buFont typeface="Arial"/>
              <a:buChar char="•"/>
            </a:pPr>
            <a:r>
              <a:rPr lang="en-US" sz="2600" dirty="0" smtClean="0">
                <a:solidFill>
                  <a:srgbClr val="343434"/>
                </a:solidFill>
                <a:latin typeface="Helvetica Neue Light"/>
                <a:ea typeface="Helvetica Neue Light" charset="0"/>
                <a:cs typeface="Helvetica Neue Light"/>
              </a:rPr>
              <a:t>30 different sites across Austin and Central Texas including -</a:t>
            </a:r>
            <a:endParaRPr lang="en-US" sz="2600" dirty="0">
              <a:solidFill>
                <a:srgbClr val="343434"/>
              </a:solidFill>
              <a:latin typeface="Helvetica Neue Light"/>
              <a:ea typeface="Helvetica Neue Light" charset="0"/>
              <a:cs typeface="Helvetica Neue Light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2" y="5966006"/>
            <a:ext cx="2527300" cy="56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4362100"/>
            <a:ext cx="2012950" cy="1330967"/>
          </a:xfrm>
          <a:prstGeom prst="rect">
            <a:avLst/>
          </a:prstGeom>
        </p:spPr>
      </p:pic>
      <p:pic>
        <p:nvPicPr>
          <p:cNvPr id="14" name="Picture 13" descr="fsb9_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50" y="5966006"/>
            <a:ext cx="2963649" cy="593906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31" y="4392595"/>
            <a:ext cx="1553369" cy="11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2" y="4852399"/>
            <a:ext cx="2146301" cy="6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Omni_Hotels-logo-012CD85932-seeklogo.co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5933832"/>
            <a:ext cx="1955800" cy="47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189" y="2113740"/>
            <a:ext cx="4768011" cy="3486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OUR GOAL</a:t>
            </a:r>
          </a:p>
          <a:p>
            <a:pPr>
              <a:buNone/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To improve communication with guests, visitors, and coworkers while maintaining customer service.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778766" y="342900"/>
            <a:ext cx="56507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rgbClr val="AA1824"/>
                </a:solidFill>
                <a:latin typeface="Futura Condensed" charset="0"/>
                <a:ea typeface="ＭＳ Ｐゴシック" charset="0"/>
                <a:sym typeface="Futura Condensed" charset="0"/>
              </a:rPr>
              <a:t>ENGLISH @ Barton Creek</a:t>
            </a:r>
            <a:endParaRPr lang="en-US" sz="5500" dirty="0">
              <a:solidFill>
                <a:srgbClr val="AA1824"/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45018"/>
          <a:stretch>
            <a:fillRect/>
          </a:stretch>
        </p:blipFill>
        <p:spPr bwMode="auto">
          <a:xfrm>
            <a:off x="508000" y="1897840"/>
            <a:ext cx="3296716" cy="441406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 flipH="1">
            <a:off x="-63500" y="-63500"/>
            <a:ext cx="215900" cy="7061200"/>
          </a:xfrm>
          <a:prstGeom prst="rect">
            <a:avLst/>
          </a:prstGeom>
          <a:solidFill>
            <a:srgbClr val="00BCBE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12" y="1566863"/>
            <a:ext cx="3758188" cy="475773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Conversations with </a:t>
            </a:r>
            <a:r>
              <a:rPr lang="en-US" sz="2800" dirty="0" smtClean="0">
                <a:solidFill>
                  <a:srgbClr val="AC0E22"/>
                </a:solidFill>
                <a:latin typeface="Helvetica Neue Medium"/>
                <a:cs typeface="Helvetica Neue Medium"/>
              </a:rPr>
              <a:t>guests/visitors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Interactions in the room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Bringing requested items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Hallway interactions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Giving directions around Barton Creek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71603" y="323850"/>
            <a:ext cx="356379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 charset="0"/>
                <a:ea typeface="ＭＳ Ｐゴシック" charset="0"/>
                <a:sym typeface="Futura Condensed" charset="0"/>
              </a:rPr>
              <a:t>Proposed Topics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140200" y="590550"/>
            <a:ext cx="1397000" cy="190500"/>
          </a:xfrm>
          <a:prstGeom prst="rect">
            <a:avLst/>
          </a:prstGeom>
          <a:solidFill>
            <a:srgbClr val="AA19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7668172" y="590550"/>
            <a:ext cx="1298028" cy="190500"/>
          </a:xfrm>
          <a:prstGeom prst="rect">
            <a:avLst/>
          </a:pr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606917" y="590550"/>
            <a:ext cx="2000383" cy="1905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412"/>
          <a:stretch>
            <a:fillRect/>
          </a:stretch>
        </p:blipFill>
        <p:spPr bwMode="auto">
          <a:xfrm>
            <a:off x="5118100" y="1210568"/>
            <a:ext cx="3517900" cy="532494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0" y="1616589"/>
            <a:ext cx="4686300" cy="46783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Conversations with </a:t>
            </a:r>
            <a:r>
              <a:rPr lang="en-US" sz="2600" dirty="0">
                <a:solidFill>
                  <a:srgbClr val="AC0E22"/>
                </a:solidFill>
                <a:latin typeface="Helvetica Neue Medium"/>
                <a:cs typeface="Helvetica Neue Medium"/>
              </a:rPr>
              <a:t>c</a:t>
            </a:r>
            <a:r>
              <a:rPr lang="en-US" sz="2600" dirty="0" smtClean="0">
                <a:solidFill>
                  <a:srgbClr val="AC0E22"/>
                </a:solidFill>
                <a:latin typeface="Helvetica Neue Medium"/>
                <a:cs typeface="Helvetica Neue Medium"/>
              </a:rPr>
              <a:t>oworkers</a:t>
            </a:r>
          </a:p>
          <a:p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Talking about the schedule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Communicating guest needs to a coworker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Reporting safety concerns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Understanding instructions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71603" y="323850"/>
            <a:ext cx="356379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 charset="0"/>
                <a:ea typeface="ＭＳ Ｐゴシック" charset="0"/>
                <a:sym typeface="Futura Condensed" charset="0"/>
              </a:rPr>
              <a:t>Proposed Topics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140200" y="590550"/>
            <a:ext cx="1397000" cy="190500"/>
          </a:xfrm>
          <a:prstGeom prst="rect">
            <a:avLst/>
          </a:prstGeom>
          <a:solidFill>
            <a:srgbClr val="AA19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7668172" y="590550"/>
            <a:ext cx="1298028" cy="190500"/>
          </a:xfrm>
          <a:prstGeom prst="rect">
            <a:avLst/>
          </a:pr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606917" y="590550"/>
            <a:ext cx="2000383" cy="1905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2" y="1646193"/>
            <a:ext cx="3543719" cy="472495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59000"/>
            <a:ext cx="3721100" cy="4025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Lack of confidence is the biggest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barrier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Practice opportunities are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critical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Some use of the native language is good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flipH="1">
            <a:off x="-101600" y="6616700"/>
            <a:ext cx="9334500" cy="254000"/>
          </a:xfrm>
          <a:prstGeom prst="rect">
            <a:avLst/>
          </a:prstGeom>
          <a:solidFill>
            <a:srgbClr val="AC0E22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rgbClr val="AC0E22"/>
              </a:solidFill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748103" y="368300"/>
            <a:ext cx="367809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 charset="0"/>
                <a:ea typeface="ＭＳ Ｐゴシック" charset="0"/>
                <a:sym typeface="Futura Condensed" charset="0"/>
              </a:rPr>
              <a:t>Learning English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pic>
        <p:nvPicPr>
          <p:cNvPr id="2" name="Picture 1" descr="carita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513206"/>
            <a:ext cx="4250792" cy="35700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1639669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AC0E22"/>
                </a:solidFill>
                <a:latin typeface="Helvetica Neue Light"/>
                <a:cs typeface="Helvetica Neue Light"/>
              </a:rPr>
              <a:t>People understand more than they can </a:t>
            </a:r>
            <a:r>
              <a:rPr lang="en-US" sz="2400" dirty="0" smtClean="0">
                <a:solidFill>
                  <a:srgbClr val="AC0E22"/>
                </a:solidFill>
                <a:latin typeface="Helvetica Neue Light"/>
                <a:cs typeface="Helvetica Neue Light"/>
              </a:rPr>
              <a:t>speak</a:t>
            </a:r>
            <a:endParaRPr lang="en-US" sz="2400" dirty="0">
              <a:solidFill>
                <a:srgbClr val="AC0E22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013" y="1841500"/>
            <a:ext cx="4416888" cy="50165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1.5 hours per class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2 classes per week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Pre/post-testing &amp; intake/outtake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12 weeks, including</a:t>
            </a:r>
          </a:p>
          <a:p>
            <a:pPr lvl="1"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Workplace Basics</a:t>
            </a:r>
          </a:p>
          <a:p>
            <a:pPr lvl="1"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Customer Service</a:t>
            </a:r>
          </a:p>
          <a:p>
            <a:pPr lvl="1">
              <a:lnSpc>
                <a:spcPct val="13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&amp; 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g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raduation ceremony</a:t>
            </a:r>
          </a:p>
          <a:p>
            <a:pPr marL="457200" lvl="1" indent="0">
              <a:buNone/>
            </a:pPr>
            <a:endParaRPr lang="en-US" sz="2500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AA0538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2891"/>
            <a:ext cx="3274913" cy="3006444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47803" y="368300"/>
            <a:ext cx="190009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 charset="0"/>
                <a:ea typeface="ＭＳ Ｐゴシック" charset="0"/>
                <a:sym typeface="Futura Condensed" charset="0"/>
              </a:rPr>
              <a:t>Logistics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2593512" y="635000"/>
            <a:ext cx="2461087" cy="190500"/>
          </a:xfrm>
          <a:prstGeom prst="rect">
            <a:avLst/>
          </a:prstGeom>
          <a:solidFill>
            <a:srgbClr val="AA19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7267113" y="635000"/>
            <a:ext cx="1651000" cy="190500"/>
          </a:xfrm>
          <a:prstGeom prst="rect">
            <a:avLst/>
          </a:pr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5108113" y="635000"/>
            <a:ext cx="2108200" cy="1905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00200"/>
            <a:ext cx="8305800" cy="4927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How many potential participants?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What days would be best?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What times?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Participants on the clock? ½ and ½?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Does Barton Creek have any systems that would help us gauge the impact we’ve made? (Benchmarking customer service scores)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What conversation do you want people to have at the end of the courses?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3328166" y="342900"/>
            <a:ext cx="248843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rgbClr val="AA1824"/>
                </a:solidFill>
                <a:latin typeface="Futura Condensed" charset="0"/>
                <a:ea typeface="ＭＳ Ｐゴシック" charset="0"/>
                <a:sym typeface="Futura Condensed" charset="0"/>
              </a:rPr>
              <a:t>Questions?</a:t>
            </a:r>
            <a:endParaRPr lang="en-US" sz="5500" dirty="0">
              <a:solidFill>
                <a:srgbClr val="AA1824"/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08" y="2006360"/>
            <a:ext cx="5254291" cy="23878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Who NEEDS the class?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Who is AVAILABLE?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Who WANTS to learn English?</a:t>
            </a:r>
            <a:endParaRPr lang="en-US" sz="26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" name="Picture 3" descr="BU0094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55" y="3603351"/>
            <a:ext cx="3603245" cy="3038749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1993901" y="368300"/>
            <a:ext cx="5156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Condensed" charset="0"/>
                <a:ea typeface="ＭＳ Ｐゴシック" charset="0"/>
                <a:sym typeface="Futura Condensed" charset="0"/>
              </a:rPr>
              <a:t>Marketing the Program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latin typeface="Futura Condensed" charset="0"/>
              <a:ea typeface="ＭＳ Ｐゴシック" charset="0"/>
              <a:sym typeface="Futura Condensed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 flipH="1">
            <a:off x="-63500" y="-63500"/>
            <a:ext cx="215900" cy="7061200"/>
          </a:xfrm>
          <a:prstGeom prst="rect">
            <a:avLst/>
          </a:prstGeom>
          <a:solidFill>
            <a:srgbClr val="00BCBE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en-US">
              <a:solidFill>
                <a:srgbClr val="00BCB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286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English at 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Maile Broccoli-Hickey</dc:creator>
  <cp:lastModifiedBy>Kassandra Navarro</cp:lastModifiedBy>
  <cp:revision>33</cp:revision>
  <dcterms:created xsi:type="dcterms:W3CDTF">2011-06-28T04:57:44Z</dcterms:created>
  <dcterms:modified xsi:type="dcterms:W3CDTF">2012-08-03T16:45:14Z</dcterms:modified>
</cp:coreProperties>
</file>