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0" r:id="rId4"/>
    <p:sldId id="284" r:id="rId5"/>
    <p:sldId id="258" r:id="rId6"/>
    <p:sldId id="271" r:id="rId7"/>
    <p:sldId id="280" r:id="rId8"/>
    <p:sldId id="281" r:id="rId9"/>
    <p:sldId id="282" r:id="rId10"/>
    <p:sldId id="283" r:id="rId11"/>
    <p:sldId id="285" r:id="rId12"/>
    <p:sldId id="286" r:id="rId13"/>
    <p:sldId id="261" r:id="rId14"/>
    <p:sldId id="279" r:id="rId15"/>
    <p:sldId id="278" r:id="rId16"/>
    <p:sldId id="262" r:id="rId17"/>
    <p:sldId id="276" r:id="rId18"/>
    <p:sldId id="26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BE"/>
    <a:srgbClr val="AA1824"/>
    <a:srgbClr val="AC0E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752" y="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ileBH:Desktop:Biz%20Plan%20Presentation%20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MaileBH:Desktop:Biz%20Plan%20Presentation%20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Macintosh%20HD:Users:MaileBH:Desktop:Biz%20Plan%20Presentation%20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Student Numbers 2009-2012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Growth Plan</c:v>
                </c:pt>
              </c:strCache>
            </c:strRef>
          </c:tx>
          <c:marker>
            <c:symbol val="none"/>
          </c:marker>
          <c:cat>
            <c:numRef>
              <c:f>Sheet1!$B$3:$E$3</c:f>
              <c:numCache>
                <c:formatCode>General</c:formatCode>
                <c:ptCount val="4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</c:numCache>
            </c:numRef>
          </c:cat>
          <c:val>
            <c:numRef>
              <c:f>Sheet1!$B$4:$E$4</c:f>
              <c:numCache>
                <c:formatCode>General</c:formatCode>
                <c:ptCount val="4"/>
                <c:pt idx="0">
                  <c:v>150.0</c:v>
                </c:pt>
                <c:pt idx="1">
                  <c:v>300.0</c:v>
                </c:pt>
                <c:pt idx="2">
                  <c:v>400.0</c:v>
                </c:pt>
                <c:pt idx="3">
                  <c:v>600.0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Actuals</c:v>
                </c:pt>
              </c:strCache>
            </c:strRef>
          </c:tx>
          <c:marker>
            <c:symbol val="none"/>
          </c:marker>
          <c:cat>
            <c:numRef>
              <c:f>Sheet1!$B$3:$E$3</c:f>
              <c:numCache>
                <c:formatCode>General</c:formatCode>
                <c:ptCount val="4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</c:numCache>
            </c:numRef>
          </c:cat>
          <c:val>
            <c:numRef>
              <c:f>Sheet1!$B$5:$E$5</c:f>
              <c:numCache>
                <c:formatCode>General</c:formatCode>
                <c:ptCount val="4"/>
                <c:pt idx="0">
                  <c:v>150.0</c:v>
                </c:pt>
                <c:pt idx="1">
                  <c:v>300.0</c:v>
                </c:pt>
                <c:pt idx="2">
                  <c:v>300.0</c:v>
                </c:pt>
                <c:pt idx="3">
                  <c:v>200.0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7080840"/>
        <c:axId val="2127187432"/>
      </c:lineChart>
      <c:catAx>
        <c:axId val="2127080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27187432"/>
        <c:crosses val="autoZero"/>
        <c:auto val="1"/>
        <c:lblAlgn val="ctr"/>
        <c:lblOffset val="100"/>
        <c:noMultiLvlLbl val="0"/>
      </c:catAx>
      <c:valAx>
        <c:axId val="2127187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70808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Student Numbers 2009-2012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Growth Plan</c:v>
                </c:pt>
              </c:strCache>
            </c:strRef>
          </c:tx>
          <c:marker>
            <c:symbol val="none"/>
          </c:marker>
          <c:cat>
            <c:numRef>
              <c:f>Sheet1!$B$3:$E$3</c:f>
              <c:numCache>
                <c:formatCode>General</c:formatCode>
                <c:ptCount val="4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</c:numCache>
            </c:numRef>
          </c:cat>
          <c:val>
            <c:numRef>
              <c:f>Sheet1!$B$4:$E$4</c:f>
              <c:numCache>
                <c:formatCode>General</c:formatCode>
                <c:ptCount val="4"/>
                <c:pt idx="0">
                  <c:v>150.0</c:v>
                </c:pt>
                <c:pt idx="1">
                  <c:v>300.0</c:v>
                </c:pt>
                <c:pt idx="2">
                  <c:v>400.0</c:v>
                </c:pt>
                <c:pt idx="3">
                  <c:v>600.0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Actuals</c:v>
                </c:pt>
              </c:strCache>
            </c:strRef>
          </c:tx>
          <c:marker>
            <c:symbol val="none"/>
          </c:marker>
          <c:cat>
            <c:numRef>
              <c:f>Sheet1!$B$3:$E$3</c:f>
              <c:numCache>
                <c:formatCode>General</c:formatCode>
                <c:ptCount val="4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</c:numCache>
            </c:numRef>
          </c:cat>
          <c:val>
            <c:numRef>
              <c:f>Sheet1!$B$5:$E$5</c:f>
              <c:numCache>
                <c:formatCode>General</c:formatCode>
                <c:ptCount val="4"/>
                <c:pt idx="0">
                  <c:v>150.0</c:v>
                </c:pt>
                <c:pt idx="1">
                  <c:v>300.0</c:v>
                </c:pt>
                <c:pt idx="2">
                  <c:v>300.0</c:v>
                </c:pt>
                <c:pt idx="3">
                  <c:v>200.0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7281464"/>
        <c:axId val="2127131912"/>
      </c:lineChart>
      <c:catAx>
        <c:axId val="2127281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27131912"/>
        <c:crosses val="autoZero"/>
        <c:auto val="1"/>
        <c:lblAlgn val="ctr"/>
        <c:lblOffset val="100"/>
        <c:noMultiLvlLbl val="0"/>
      </c:catAx>
      <c:valAx>
        <c:axId val="2127131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7281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Earned</a:t>
            </a:r>
            <a:r>
              <a:rPr lang="en-US" baseline="0"/>
              <a:t> Income 2009-2012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Sheet1!$A$18</c:f>
              <c:strCache>
                <c:ptCount val="1"/>
                <c:pt idx="0">
                  <c:v>Growth Plan</c:v>
                </c:pt>
              </c:strCache>
            </c:strRef>
          </c:tx>
          <c:marker>
            <c:symbol val="none"/>
          </c:marker>
          <c:cat>
            <c:numRef>
              <c:f>Sheet1!$B$17:$E$17</c:f>
              <c:numCache>
                <c:formatCode>General</c:formatCode>
                <c:ptCount val="4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</c:numCache>
            </c:numRef>
          </c:cat>
          <c:val>
            <c:numRef>
              <c:f>Sheet1!$B$18:$E$18</c:f>
              <c:numCache>
                <c:formatCode>General</c:formatCode>
                <c:ptCount val="4"/>
                <c:pt idx="0">
                  <c:v>40000.0</c:v>
                </c:pt>
                <c:pt idx="1">
                  <c:v>55000.0</c:v>
                </c:pt>
                <c:pt idx="2" formatCode="#,##0">
                  <c:v>96000.0</c:v>
                </c:pt>
                <c:pt idx="3" formatCode="#,##0">
                  <c:v>180000.0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Sheet1!$A$19</c:f>
              <c:strCache>
                <c:ptCount val="1"/>
                <c:pt idx="0">
                  <c:v>Actuals</c:v>
                </c:pt>
              </c:strCache>
            </c:strRef>
          </c:tx>
          <c:marker>
            <c:symbol val="none"/>
          </c:marker>
          <c:cat>
            <c:numRef>
              <c:f>Sheet1!$B$17:$E$17</c:f>
              <c:numCache>
                <c:formatCode>General</c:formatCode>
                <c:ptCount val="4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</c:numCache>
            </c:numRef>
          </c:cat>
          <c:val>
            <c:numRef>
              <c:f>Sheet1!$B$19:$E$19</c:f>
              <c:numCache>
                <c:formatCode>General</c:formatCode>
                <c:ptCount val="4"/>
                <c:pt idx="0">
                  <c:v>40000.0</c:v>
                </c:pt>
                <c:pt idx="1">
                  <c:v>55000.0</c:v>
                </c:pt>
                <c:pt idx="2">
                  <c:v>58000.0</c:v>
                </c:pt>
                <c:pt idx="3">
                  <c:v>60000.0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2093944"/>
        <c:axId val="2112096920"/>
      </c:lineChart>
      <c:catAx>
        <c:axId val="2112093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12096920"/>
        <c:crosses val="autoZero"/>
        <c:auto val="1"/>
        <c:lblAlgn val="ctr"/>
        <c:lblOffset val="100"/>
        <c:noMultiLvlLbl val="0"/>
      </c:catAx>
      <c:valAx>
        <c:axId val="2112096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20939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3BA4E-3090-9B4E-B248-C853A5977FD6}" type="datetimeFigureOut">
              <a:rPr lang="en-US" smtClean="0"/>
              <a:t>11/20/12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68675-A440-654C-9F8A-1F532314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21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$5,000 per course would make E@W the first literacy program that pays for itself</a:t>
            </a:r>
          </a:p>
          <a:p>
            <a:r>
              <a:rPr lang="en-US" dirty="0" smtClean="0"/>
              <a:t>Average price</a:t>
            </a:r>
            <a:r>
              <a:rPr lang="en-US" baseline="0" dirty="0" smtClean="0"/>
              <a:t> of </a:t>
            </a:r>
            <a:r>
              <a:rPr lang="en-US" baseline="0" smtClean="0"/>
              <a:t>new courses sold: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68675-A440-654C-9F8A-1F5323141B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342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Point out:</a:t>
            </a:r>
          </a:p>
          <a:p>
            <a:r>
              <a:rPr lang="en-US" dirty="0" smtClean="0"/>
              <a:t>Student</a:t>
            </a:r>
            <a:r>
              <a:rPr lang="en-US" baseline="0" dirty="0" smtClean="0"/>
              <a:t> numbers more conservative</a:t>
            </a:r>
            <a:endParaRPr lang="en-US" dirty="0" smtClean="0"/>
          </a:p>
          <a:p>
            <a:r>
              <a:rPr lang="en-US" dirty="0" smtClean="0"/>
              <a:t>revenue per course </a:t>
            </a:r>
            <a:r>
              <a:rPr lang="en-US" dirty="0" smtClean="0">
                <a:sym typeface="Wingdings"/>
              </a:rPr>
              <a:t> decreased dependence on foundation grants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68675-A440-654C-9F8A-1F5323141B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58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73FE-7A14-3642-BFA2-EDAF0B97FBE1}" type="datetimeFigureOut">
              <a:rPr lang="en-US" smtClean="0"/>
              <a:pPr/>
              <a:t>11/20/12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002-EA0C-EC41-A710-2C65CEC69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73FE-7A14-3642-BFA2-EDAF0B97FBE1}" type="datetimeFigureOut">
              <a:rPr lang="en-US" smtClean="0"/>
              <a:pPr/>
              <a:t>11/20/12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002-EA0C-EC41-A710-2C65CEC69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73FE-7A14-3642-BFA2-EDAF0B97FBE1}" type="datetimeFigureOut">
              <a:rPr lang="en-US" smtClean="0"/>
              <a:pPr/>
              <a:t>11/20/12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002-EA0C-EC41-A710-2C65CEC69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73FE-7A14-3642-BFA2-EDAF0B97FBE1}" type="datetimeFigureOut">
              <a:rPr lang="en-US" smtClean="0"/>
              <a:pPr/>
              <a:t>11/20/12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002-EA0C-EC41-A710-2C65CEC69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73FE-7A14-3642-BFA2-EDAF0B97FBE1}" type="datetimeFigureOut">
              <a:rPr lang="en-US" smtClean="0"/>
              <a:pPr/>
              <a:t>11/20/12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002-EA0C-EC41-A710-2C65CEC69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73FE-7A14-3642-BFA2-EDAF0B97FBE1}" type="datetimeFigureOut">
              <a:rPr lang="en-US" smtClean="0"/>
              <a:pPr/>
              <a:t>11/20/12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002-EA0C-EC41-A710-2C65CEC69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73FE-7A14-3642-BFA2-EDAF0B97FBE1}" type="datetimeFigureOut">
              <a:rPr lang="en-US" smtClean="0"/>
              <a:pPr/>
              <a:t>11/20/12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002-EA0C-EC41-A710-2C65CEC69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73FE-7A14-3642-BFA2-EDAF0B97FBE1}" type="datetimeFigureOut">
              <a:rPr lang="en-US" smtClean="0"/>
              <a:pPr/>
              <a:t>11/20/12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002-EA0C-EC41-A710-2C65CEC69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73FE-7A14-3642-BFA2-EDAF0B97FBE1}" type="datetimeFigureOut">
              <a:rPr lang="en-US" smtClean="0"/>
              <a:pPr/>
              <a:t>11/20/12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002-EA0C-EC41-A710-2C65CEC69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73FE-7A14-3642-BFA2-EDAF0B97FBE1}" type="datetimeFigureOut">
              <a:rPr lang="en-US" smtClean="0"/>
              <a:pPr/>
              <a:t>11/20/12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002-EA0C-EC41-A710-2C65CEC69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F73FE-7A14-3642-BFA2-EDAF0B97FBE1}" type="datetimeFigureOut">
              <a:rPr lang="en-US" smtClean="0"/>
              <a:pPr/>
              <a:t>11/20/12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002-EA0C-EC41-A710-2C65CEC69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F73FE-7A14-3642-BFA2-EDAF0B97FBE1}" type="datetimeFigureOut">
              <a:rPr lang="en-US" smtClean="0"/>
              <a:pPr/>
              <a:t>11/20/12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68002-EA0C-EC41-A710-2C65CEC69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package" Target="../embeddings/Microsoft_Excel_Sheet1.xlsx"/><Relationship Id="rId5" Type="http://schemas.openxmlformats.org/officeDocument/2006/relationships/image" Target="../media/image6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Relationship Id="rId3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5300" y="4521200"/>
            <a:ext cx="5613400" cy="1924759"/>
          </a:xfrm>
        </p:spPr>
        <p:txBody>
          <a:bodyPr>
            <a:normAutofit/>
          </a:bodyPr>
          <a:lstStyle/>
          <a:p>
            <a:r>
              <a:rPr lang="en-US" sz="4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utura Condensed"/>
                <a:cs typeface="Futura Condensed"/>
              </a:rPr>
              <a:t>Business Plan Presentation</a:t>
            </a:r>
          </a:p>
          <a:p>
            <a:endParaRPr lang="en-US" sz="27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  <a:p>
            <a:r>
              <a:rPr lang="en-US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November 28</a:t>
            </a:r>
            <a:r>
              <a:rPr lang="en-US" sz="2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th</a:t>
            </a:r>
            <a:r>
              <a:rPr lang="en-US" sz="2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, 2012</a:t>
            </a:r>
            <a:endParaRPr lang="en-US" sz="2700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pic>
        <p:nvPicPr>
          <p:cNvPr id="5" name="Picture 4" descr="eaw-logo-500w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909" y="476365"/>
            <a:ext cx="3094182" cy="33417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/>
          </p:cNvSpPr>
          <p:nvPr/>
        </p:nvSpPr>
        <p:spPr bwMode="auto">
          <a:xfrm>
            <a:off x="4140200" y="590550"/>
            <a:ext cx="1397000" cy="190500"/>
          </a:xfrm>
          <a:prstGeom prst="rect">
            <a:avLst/>
          </a:prstGeom>
          <a:solidFill>
            <a:srgbClr val="AA192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Rectangle 3"/>
          <p:cNvSpPr>
            <a:spLocks/>
          </p:cNvSpPr>
          <p:nvPr/>
        </p:nvSpPr>
        <p:spPr bwMode="auto">
          <a:xfrm>
            <a:off x="7668172" y="590550"/>
            <a:ext cx="1298028" cy="190500"/>
          </a:xfrm>
          <a:prstGeom prst="rect">
            <a:avLst/>
          </a:pr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606917" y="590550"/>
            <a:ext cx="2000383" cy="190500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1930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to prioritize industries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Mitigate price sensitivity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Demand for services is low in a “cold” market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value-driven argument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457200" y="134024"/>
            <a:ext cx="3175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5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Condensed" charset="0"/>
                <a:ea typeface="ＭＳ Ｐゴシック" charset="0"/>
                <a:sym typeface="Futura Condensed" charset="0"/>
              </a:rPr>
              <a:t>Takeaways from Market Research</a:t>
            </a:r>
            <a:endParaRPr lang="en-US" sz="4500" dirty="0">
              <a:solidFill>
                <a:schemeClr val="tx1">
                  <a:lumMod val="50000"/>
                  <a:lumOff val="50000"/>
                </a:schemeClr>
              </a:solidFill>
              <a:latin typeface="Futura Condensed" charset="0"/>
              <a:ea typeface="ＭＳ Ｐゴシック" charset="0"/>
              <a:sym typeface="Futura Condense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310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/>
          </p:cNvSpPr>
          <p:nvPr/>
        </p:nvSpPr>
        <p:spPr bwMode="auto">
          <a:xfrm>
            <a:off x="271603" y="323850"/>
            <a:ext cx="356379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r>
              <a:rPr lang="en-US" sz="5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utura Condensed" charset="0"/>
                <a:ea typeface="ＭＳ Ｐゴシック" charset="0"/>
                <a:sym typeface="Futura Condensed" charset="0"/>
              </a:rPr>
              <a:t>The Pivot</a:t>
            </a:r>
            <a:endParaRPr lang="en-US" sz="5400" dirty="0">
              <a:solidFill>
                <a:schemeClr val="tx1">
                  <a:lumMod val="65000"/>
                  <a:lumOff val="35000"/>
                </a:schemeClr>
              </a:solidFill>
              <a:latin typeface="Futura Condensed" charset="0"/>
              <a:ea typeface="ＭＳ Ｐゴシック" charset="0"/>
              <a:sym typeface="Futura Condensed" charset="0"/>
            </a:endParaRPr>
          </a:p>
        </p:txBody>
      </p:sp>
      <p:sp>
        <p:nvSpPr>
          <p:cNvPr id="6" name="Rectangle 1"/>
          <p:cNvSpPr>
            <a:spLocks/>
          </p:cNvSpPr>
          <p:nvPr/>
        </p:nvSpPr>
        <p:spPr bwMode="auto">
          <a:xfrm>
            <a:off x="4140200" y="590550"/>
            <a:ext cx="1397000" cy="190500"/>
          </a:xfrm>
          <a:prstGeom prst="rect">
            <a:avLst/>
          </a:prstGeom>
          <a:solidFill>
            <a:srgbClr val="AA192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Rectangle 3"/>
          <p:cNvSpPr>
            <a:spLocks/>
          </p:cNvSpPr>
          <p:nvPr/>
        </p:nvSpPr>
        <p:spPr bwMode="auto">
          <a:xfrm>
            <a:off x="7668172" y="590550"/>
            <a:ext cx="1298028" cy="190500"/>
          </a:xfrm>
          <a:prstGeom prst="rect">
            <a:avLst/>
          </a:pr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606917" y="590550"/>
            <a:ext cx="2000383" cy="190500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857305"/>
              </p:ext>
            </p:extLst>
          </p:nvPr>
        </p:nvGraphicFramePr>
        <p:xfrm>
          <a:off x="990600" y="1600200"/>
          <a:ext cx="6819900" cy="45550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98700"/>
                <a:gridCol w="1790700"/>
                <a:gridCol w="2730500"/>
              </a:tblGrid>
              <a:tr h="62314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BEFORE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AFTER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147"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Industry Prioritization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+mj-lt"/>
                        <a:buNone/>
                      </a:pPr>
                      <a:endParaRPr lang="en-US" sz="1600" dirty="0" smtClean="0"/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1600" dirty="0" smtClean="0"/>
                        <a:t>Health Care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1600" dirty="0" smtClean="0"/>
                        <a:t>Hospitality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1600" dirty="0" smtClean="0"/>
                        <a:t>Grocery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60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dirty="0" smtClean="0"/>
                        <a:t>Grocery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dirty="0" smtClean="0"/>
                        <a:t>Health</a:t>
                      </a:r>
                      <a:r>
                        <a:rPr lang="en-US" sz="1600" baseline="0" dirty="0" smtClean="0"/>
                        <a:t> Care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aseline="0" dirty="0" smtClean="0"/>
                        <a:t>Hospitality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147"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Business</a:t>
                      </a:r>
                      <a:r>
                        <a:rPr lang="en-US" sz="1600" baseline="0" dirty="0" smtClean="0"/>
                        <a:t> Pitch</a:t>
                      </a:r>
                      <a:endParaRPr lang="en-US" sz="1600" dirty="0" smtClean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l"/>
                      <a:r>
                        <a:rPr lang="en-US" sz="1600" dirty="0" smtClean="0"/>
                        <a:t>“E@W</a:t>
                      </a:r>
                      <a:r>
                        <a:rPr lang="en-US" sz="1600" baseline="0" dirty="0" smtClean="0"/>
                        <a:t> can give you a competitive advantage.”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l"/>
                      <a:r>
                        <a:rPr lang="en-US" sz="1600" dirty="0" smtClean="0"/>
                        <a:t>“E@W can reduce costs and increase revenue. For example, Seton estimates E@W saved them $250K over</a:t>
                      </a:r>
                      <a:r>
                        <a:rPr lang="en-US" sz="1600" baseline="0" dirty="0" smtClean="0"/>
                        <a:t> 3 years.”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147"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Business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Conversion</a:t>
                      </a:r>
                      <a:r>
                        <a:rPr lang="en-US" sz="1600" baseline="0" dirty="0" smtClean="0"/>
                        <a:t> Rate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30:1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24:1</a:t>
                      </a:r>
                    </a:p>
                    <a:p>
                      <a:pPr algn="ctr"/>
                      <a:r>
                        <a:rPr lang="en-US" sz="1600" dirty="0" smtClean="0"/>
                        <a:t>(with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="1" baseline="0" dirty="0" smtClean="0"/>
                        <a:t>part-time </a:t>
                      </a:r>
                      <a:r>
                        <a:rPr lang="en-US" sz="1600" baseline="0" dirty="0" smtClean="0"/>
                        <a:t>salesperson)</a:t>
                      </a:r>
                      <a:endParaRPr lang="en-US" sz="16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867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/>
          </p:cNvSpPr>
          <p:nvPr/>
        </p:nvSpPr>
        <p:spPr bwMode="auto">
          <a:xfrm>
            <a:off x="271603" y="323850"/>
            <a:ext cx="356379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r>
              <a:rPr lang="en-US" sz="5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utura Condensed" charset="0"/>
                <a:ea typeface="ＭＳ Ｐゴシック" charset="0"/>
                <a:sym typeface="Futura Condensed" charset="0"/>
              </a:rPr>
              <a:t>The Pivot</a:t>
            </a:r>
            <a:endParaRPr lang="en-US" sz="5400" dirty="0">
              <a:solidFill>
                <a:schemeClr val="tx1">
                  <a:lumMod val="65000"/>
                  <a:lumOff val="35000"/>
                </a:schemeClr>
              </a:solidFill>
              <a:latin typeface="Futura Condensed" charset="0"/>
              <a:ea typeface="ＭＳ Ｐゴシック" charset="0"/>
              <a:sym typeface="Futura Condensed" charset="0"/>
            </a:endParaRPr>
          </a:p>
        </p:txBody>
      </p:sp>
      <p:sp>
        <p:nvSpPr>
          <p:cNvPr id="6" name="Rectangle 1"/>
          <p:cNvSpPr>
            <a:spLocks/>
          </p:cNvSpPr>
          <p:nvPr/>
        </p:nvSpPr>
        <p:spPr bwMode="auto">
          <a:xfrm>
            <a:off x="4140200" y="590550"/>
            <a:ext cx="1397000" cy="190500"/>
          </a:xfrm>
          <a:prstGeom prst="rect">
            <a:avLst/>
          </a:prstGeom>
          <a:solidFill>
            <a:srgbClr val="AA192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Rectangle 3"/>
          <p:cNvSpPr>
            <a:spLocks/>
          </p:cNvSpPr>
          <p:nvPr/>
        </p:nvSpPr>
        <p:spPr bwMode="auto">
          <a:xfrm>
            <a:off x="7668172" y="590550"/>
            <a:ext cx="1298028" cy="190500"/>
          </a:xfrm>
          <a:prstGeom prst="rect">
            <a:avLst/>
          </a:pr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606917" y="590550"/>
            <a:ext cx="2000383" cy="190500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200229"/>
              </p:ext>
            </p:extLst>
          </p:nvPr>
        </p:nvGraphicFramePr>
        <p:xfrm>
          <a:off x="990600" y="1600199"/>
          <a:ext cx="7556500" cy="52824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9719"/>
                <a:gridCol w="1642371"/>
                <a:gridCol w="3304410"/>
              </a:tblGrid>
              <a:tr h="49240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BEFORE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AFTER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554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Number of Product Lines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US" dirty="0" smtClean="0"/>
                    </a:p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 smtClean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AutoNum type="arabicPeriod"/>
                      </a:pPr>
                      <a:endParaRPr lang="en-US" dirty="0" smtClean="0"/>
                    </a:p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 smtClean="0"/>
                        <a:t>3-5</a:t>
                      </a:r>
                    </a:p>
                    <a:p>
                      <a:pPr marL="0" indent="0" algn="ctr">
                        <a:buFont typeface="+mj-lt"/>
                        <a:buNone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62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Service Model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6-month course sequence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smtClean="0"/>
                        <a:t>Business</a:t>
                      </a:r>
                      <a:r>
                        <a:rPr lang="en-US" baseline="0" dirty="0" smtClean="0"/>
                        <a:t> chooses which course(s) to provide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baseline="0" dirty="0" smtClean="0"/>
                        <a:t>Small group tutoring available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baseline="0" dirty="0" smtClean="0"/>
                        <a:t>Customized training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baseline="0" dirty="0" smtClean="0"/>
                        <a:t>[Certification classes]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baseline="0" dirty="0" smtClean="0"/>
                        <a:t>[Native Language Workshops]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62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Revenue</a:t>
                      </a:r>
                      <a:r>
                        <a:rPr lang="en-US" baseline="0" dirty="0" smtClean="0"/>
                        <a:t> per Course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$700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endParaRPr lang="en-US" dirty="0" smtClean="0"/>
                    </a:p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dirty="0" smtClean="0"/>
                        <a:t>$1,600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818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 flipH="1">
            <a:off x="-101600" y="6616700"/>
            <a:ext cx="9334500" cy="254000"/>
          </a:xfrm>
          <a:prstGeom prst="rect">
            <a:avLst/>
          </a:prstGeom>
          <a:solidFill>
            <a:srgbClr val="AC0E22"/>
          </a:solidFill>
          <a:ln>
            <a:noFill/>
          </a:ln>
        </p:spPr>
        <p:txBody>
          <a:bodyPr lIns="0" tIns="0" rIns="0" bIns="0"/>
          <a:lstStyle/>
          <a:p>
            <a:endParaRPr lang="en-US">
              <a:solidFill>
                <a:srgbClr val="AC0E22"/>
              </a:solidFill>
            </a:endParaRP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2748103" y="368300"/>
            <a:ext cx="367809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ctr"/>
            <a:r>
              <a:rPr lang="en-US" sz="5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utura Condensed" charset="0"/>
                <a:ea typeface="ＭＳ Ｐゴシック" charset="0"/>
                <a:sym typeface="Futura Condensed" charset="0"/>
              </a:rPr>
              <a:t>The Plan</a:t>
            </a:r>
            <a:endParaRPr lang="en-US" sz="5500" dirty="0">
              <a:solidFill>
                <a:schemeClr val="tx1">
                  <a:lumMod val="65000"/>
                  <a:lumOff val="35000"/>
                </a:schemeClr>
              </a:solidFill>
              <a:latin typeface="Futura Condensed" charset="0"/>
              <a:ea typeface="ＭＳ Ｐゴシック" charset="0"/>
              <a:sym typeface="Futura Condensed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Hire a full-time salesperson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 flipH="1">
            <a:off x="-101600" y="6616700"/>
            <a:ext cx="9334500" cy="254000"/>
          </a:xfrm>
          <a:prstGeom prst="rect">
            <a:avLst/>
          </a:prstGeom>
          <a:solidFill>
            <a:srgbClr val="AC0E22"/>
          </a:solidFill>
          <a:ln>
            <a:noFill/>
          </a:ln>
        </p:spPr>
        <p:txBody>
          <a:bodyPr lIns="0" tIns="0" rIns="0" bIns="0"/>
          <a:lstStyle/>
          <a:p>
            <a:endParaRPr lang="en-US">
              <a:solidFill>
                <a:srgbClr val="AC0E22"/>
              </a:solidFill>
            </a:endParaRP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2748103" y="368300"/>
            <a:ext cx="367809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ctr"/>
            <a:r>
              <a:rPr lang="en-US" sz="5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utura Condensed" charset="0"/>
                <a:ea typeface="ＭＳ Ｐゴシック" charset="0"/>
                <a:sym typeface="Futura Condensed" charset="0"/>
              </a:rPr>
              <a:t>The Plan</a:t>
            </a:r>
            <a:endParaRPr lang="en-US" sz="5500" dirty="0">
              <a:solidFill>
                <a:schemeClr val="tx1">
                  <a:lumMod val="65000"/>
                  <a:lumOff val="35000"/>
                </a:schemeClr>
              </a:solidFill>
              <a:latin typeface="Futura Condensed" charset="0"/>
              <a:ea typeface="ＭＳ Ｐゴシック" charset="0"/>
              <a:sym typeface="Futura Condensed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Hire a full-time salesperson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Diversify </a:t>
            </a:r>
            <a:r>
              <a:rPr lang="en-US" dirty="0" smtClean="0"/>
              <a:t>workplace services.</a:t>
            </a:r>
          </a:p>
          <a:p>
            <a:pPr marL="914400" lvl="1" indent="-514350"/>
            <a:r>
              <a:rPr lang="en-US" dirty="0" smtClean="0"/>
              <a:t>Tutoring </a:t>
            </a:r>
          </a:p>
          <a:p>
            <a:pPr marL="914400" lvl="1" indent="-514350"/>
            <a:r>
              <a:rPr lang="en-US" dirty="0" smtClean="0"/>
              <a:t>Certification courses</a:t>
            </a:r>
          </a:p>
          <a:p>
            <a:pPr marL="914400" lvl="1" indent="-514350"/>
            <a:r>
              <a:rPr lang="en-US" dirty="0" smtClean="0"/>
              <a:t>Training in native language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9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 flipH="1">
            <a:off x="-101600" y="6616700"/>
            <a:ext cx="9334500" cy="254000"/>
          </a:xfrm>
          <a:prstGeom prst="rect">
            <a:avLst/>
          </a:prstGeom>
          <a:solidFill>
            <a:srgbClr val="AC0E22"/>
          </a:solidFill>
          <a:ln>
            <a:noFill/>
          </a:ln>
        </p:spPr>
        <p:txBody>
          <a:bodyPr lIns="0" tIns="0" rIns="0" bIns="0"/>
          <a:lstStyle/>
          <a:p>
            <a:endParaRPr lang="en-US">
              <a:solidFill>
                <a:srgbClr val="AC0E22"/>
              </a:solidFill>
            </a:endParaRP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2748103" y="368300"/>
            <a:ext cx="367809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ctr"/>
            <a:r>
              <a:rPr lang="en-US" sz="5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utura Condensed" charset="0"/>
                <a:ea typeface="ＭＳ Ｐゴシック" charset="0"/>
                <a:sym typeface="Futura Condensed" charset="0"/>
              </a:rPr>
              <a:t>The Plan</a:t>
            </a:r>
            <a:endParaRPr lang="en-US" sz="5500" dirty="0">
              <a:solidFill>
                <a:schemeClr val="tx1">
                  <a:lumMod val="65000"/>
                  <a:lumOff val="35000"/>
                </a:schemeClr>
              </a:solidFill>
              <a:latin typeface="Futura Condensed" charset="0"/>
              <a:ea typeface="ＭＳ Ｐゴシック" charset="0"/>
              <a:sym typeface="Futura Condensed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30400"/>
            <a:ext cx="84455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Hire a full-time salesperson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Diversify </a:t>
            </a:r>
            <a:r>
              <a:rPr lang="en-US" dirty="0" smtClean="0"/>
              <a:t>workplace services.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Increase revenue per course to $5,000 </a:t>
            </a:r>
            <a:r>
              <a:rPr lang="en-US" smtClean="0"/>
              <a:t>by </a:t>
            </a:r>
            <a:r>
              <a:rPr lang="en-US" smtClean="0"/>
              <a:t>2015.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48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/>
          </p:cNvSpPr>
          <p:nvPr/>
        </p:nvSpPr>
        <p:spPr bwMode="auto">
          <a:xfrm>
            <a:off x="347803" y="368300"/>
            <a:ext cx="1900097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r>
              <a:rPr lang="en-US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utura Condensed" charset="0"/>
                <a:ea typeface="ＭＳ Ｐゴシック" charset="0"/>
                <a:sym typeface="Futura Condensed" charset="0"/>
              </a:rPr>
              <a:t>Financials</a:t>
            </a:r>
            <a:endParaRPr lang="en-US" sz="4500" dirty="0">
              <a:solidFill>
                <a:schemeClr val="tx1">
                  <a:lumMod val="65000"/>
                  <a:lumOff val="35000"/>
                </a:schemeClr>
              </a:solidFill>
              <a:latin typeface="Futura Condensed" charset="0"/>
              <a:ea typeface="ＭＳ Ｐゴシック" charset="0"/>
              <a:sym typeface="Futura Condensed" charset="0"/>
            </a:endParaRPr>
          </a:p>
        </p:txBody>
      </p:sp>
      <p:sp>
        <p:nvSpPr>
          <p:cNvPr id="7" name="Rectangle 1"/>
          <p:cNvSpPr>
            <a:spLocks/>
          </p:cNvSpPr>
          <p:nvPr/>
        </p:nvSpPr>
        <p:spPr bwMode="auto">
          <a:xfrm>
            <a:off x="2593512" y="635000"/>
            <a:ext cx="2461087" cy="190500"/>
          </a:xfrm>
          <a:prstGeom prst="rect">
            <a:avLst/>
          </a:prstGeom>
          <a:solidFill>
            <a:srgbClr val="AA192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Rectangle 3"/>
          <p:cNvSpPr>
            <a:spLocks/>
          </p:cNvSpPr>
          <p:nvPr/>
        </p:nvSpPr>
        <p:spPr bwMode="auto">
          <a:xfrm>
            <a:off x="7267113" y="635000"/>
            <a:ext cx="1651000" cy="190500"/>
          </a:xfrm>
          <a:prstGeom prst="rect">
            <a:avLst/>
          </a:pr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5108113" y="635000"/>
            <a:ext cx="2108200" cy="190500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497110"/>
              </p:ext>
            </p:extLst>
          </p:nvPr>
        </p:nvGraphicFramePr>
        <p:xfrm>
          <a:off x="1457324" y="1092201"/>
          <a:ext cx="6480176" cy="566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Worksheet" r:id="rId4" imgW="6959600" imgH="7861300" progId="Excel.Sheet.12">
                  <p:embed/>
                </p:oleObj>
              </mc:Choice>
              <mc:Fallback>
                <p:oleObj name="Worksheet" r:id="rId4" imgW="6959600" imgH="78613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57324" y="1092201"/>
                        <a:ext cx="6480176" cy="566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 flipH="1">
            <a:off x="-101600" y="6616700"/>
            <a:ext cx="9334500" cy="254000"/>
          </a:xfrm>
          <a:prstGeom prst="rect">
            <a:avLst/>
          </a:prstGeom>
          <a:solidFill>
            <a:srgbClr val="AC0E22"/>
          </a:solidFill>
          <a:ln>
            <a:noFill/>
          </a:ln>
        </p:spPr>
        <p:txBody>
          <a:bodyPr lIns="0" tIns="0" rIns="0" bIns="0"/>
          <a:lstStyle/>
          <a:p>
            <a:endParaRPr lang="en-US">
              <a:solidFill>
                <a:srgbClr val="AC0E22"/>
              </a:solidFill>
            </a:endParaRPr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977900" y="368300"/>
            <a:ext cx="7289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ctr"/>
            <a:r>
              <a:rPr lang="en-US" sz="5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utura Condensed" charset="0"/>
                <a:ea typeface="ＭＳ Ｐゴシック" charset="0"/>
                <a:sym typeface="Futura Condensed" charset="0"/>
              </a:rPr>
              <a:t>The Need: </a:t>
            </a:r>
          </a:p>
          <a:p>
            <a:pPr algn="ctr"/>
            <a:r>
              <a:rPr lang="en-US" sz="5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utura Condensed" charset="0"/>
                <a:ea typeface="ＭＳ Ｐゴシック" charset="0"/>
                <a:sym typeface="Futura Condensed" charset="0"/>
              </a:rPr>
              <a:t>Strong Foundation Support</a:t>
            </a:r>
            <a:endParaRPr lang="en-US" sz="5500" dirty="0">
              <a:solidFill>
                <a:schemeClr val="tx1">
                  <a:lumMod val="65000"/>
                  <a:lumOff val="35000"/>
                </a:schemeClr>
              </a:solidFill>
              <a:latin typeface="Futura Condensed" charset="0"/>
              <a:ea typeface="ＭＳ Ｐゴシック" charset="0"/>
              <a:sym typeface="Futura Condensed" charset="0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04804"/>
              </p:ext>
            </p:extLst>
          </p:nvPr>
        </p:nvGraphicFramePr>
        <p:xfrm>
          <a:off x="457200" y="2537460"/>
          <a:ext cx="82296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6172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</a:tr>
              <a:tr h="6172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$140,000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$120,000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$100,000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$25,000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991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/>
          </p:cNvSpPr>
          <p:nvPr/>
        </p:nvSpPr>
        <p:spPr bwMode="auto">
          <a:xfrm>
            <a:off x="3328166" y="342900"/>
            <a:ext cx="2488434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r>
              <a:rPr lang="en-US" sz="5500" dirty="0" smtClean="0">
                <a:solidFill>
                  <a:srgbClr val="AA1824"/>
                </a:solidFill>
                <a:latin typeface="Futura Condensed" charset="0"/>
                <a:ea typeface="ＭＳ Ｐゴシック" charset="0"/>
                <a:sym typeface="Futura Condensed" charset="0"/>
              </a:rPr>
              <a:t>Questions</a:t>
            </a:r>
            <a:endParaRPr lang="en-US" sz="5500" dirty="0">
              <a:solidFill>
                <a:srgbClr val="AA1824"/>
              </a:solidFill>
              <a:latin typeface="Futura Condensed" charset="0"/>
              <a:ea typeface="ＭＳ Ｐゴシック" charset="0"/>
              <a:sym typeface="Futura Condensed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3276600" y="590550"/>
            <a:ext cx="1841500" cy="190500"/>
          </a:xfrm>
          <a:prstGeom prst="rect">
            <a:avLst/>
          </a:prstGeom>
          <a:solidFill>
            <a:srgbClr val="AA192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0" y="127001"/>
            <a:ext cx="336059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ctr"/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utura Condensed" charset="0"/>
                <a:ea typeface="ＭＳ Ｐゴシック" charset="0"/>
                <a:sym typeface="Futura Condensed" charset="0"/>
              </a:rPr>
              <a:t>Why a </a:t>
            </a:r>
          </a:p>
          <a:p>
            <a:pPr algn="ctr"/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utura Condensed" charset="0"/>
                <a:ea typeface="ＭＳ Ｐゴシック" charset="0"/>
                <a:sym typeface="Futura Condensed" charset="0"/>
              </a:rPr>
              <a:t>Business Plan?</a:t>
            </a:r>
            <a:endParaRPr lang="en-US" sz="4800" dirty="0">
              <a:solidFill>
                <a:schemeClr val="tx1">
                  <a:lumMod val="65000"/>
                  <a:lumOff val="35000"/>
                </a:schemeClr>
              </a:solidFill>
              <a:latin typeface="Futura Condensed" charset="0"/>
              <a:ea typeface="ＭＳ Ｐゴシック" charset="0"/>
              <a:sym typeface="Futura Condensed" charset="0"/>
            </a:endParaRPr>
          </a:p>
        </p:txBody>
      </p:sp>
      <p:sp>
        <p:nvSpPr>
          <p:cNvPr id="7" name="Rectangle 3"/>
          <p:cNvSpPr>
            <a:spLocks/>
          </p:cNvSpPr>
          <p:nvPr/>
        </p:nvSpPr>
        <p:spPr bwMode="auto">
          <a:xfrm>
            <a:off x="7289800" y="590550"/>
            <a:ext cx="1651000" cy="190500"/>
          </a:xfrm>
          <a:prstGeom prst="rect">
            <a:avLst/>
          </a:pr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156200" y="590550"/>
            <a:ext cx="2108200" cy="190500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19" name="Chart 18" title="STUDENT NUMBERS 2009-20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023070"/>
              </p:ext>
            </p:extLst>
          </p:nvPr>
        </p:nvGraphicFramePr>
        <p:xfrm>
          <a:off x="503098" y="2527300"/>
          <a:ext cx="387840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3276600" y="590550"/>
            <a:ext cx="1841500" cy="190500"/>
          </a:xfrm>
          <a:prstGeom prst="rect">
            <a:avLst/>
          </a:prstGeom>
          <a:solidFill>
            <a:srgbClr val="AA192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0" y="127001"/>
            <a:ext cx="336059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ctr"/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utura Condensed" charset="0"/>
                <a:ea typeface="ＭＳ Ｐゴシック" charset="0"/>
                <a:sym typeface="Futura Condensed" charset="0"/>
              </a:rPr>
              <a:t>Why a </a:t>
            </a:r>
          </a:p>
          <a:p>
            <a:pPr algn="ctr"/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utura Condensed" charset="0"/>
                <a:ea typeface="ＭＳ Ｐゴシック" charset="0"/>
                <a:sym typeface="Futura Condensed" charset="0"/>
              </a:rPr>
              <a:t>Business Plan?</a:t>
            </a:r>
            <a:endParaRPr lang="en-US" sz="4800" dirty="0">
              <a:solidFill>
                <a:schemeClr val="tx1">
                  <a:lumMod val="65000"/>
                  <a:lumOff val="35000"/>
                </a:schemeClr>
              </a:solidFill>
              <a:latin typeface="Futura Condensed" charset="0"/>
              <a:ea typeface="ＭＳ Ｐゴシック" charset="0"/>
              <a:sym typeface="Futura Condensed" charset="0"/>
            </a:endParaRPr>
          </a:p>
        </p:txBody>
      </p:sp>
      <p:sp>
        <p:nvSpPr>
          <p:cNvPr id="7" name="Rectangle 3"/>
          <p:cNvSpPr>
            <a:spLocks/>
          </p:cNvSpPr>
          <p:nvPr/>
        </p:nvSpPr>
        <p:spPr bwMode="auto">
          <a:xfrm>
            <a:off x="7289800" y="590550"/>
            <a:ext cx="1651000" cy="190500"/>
          </a:xfrm>
          <a:prstGeom prst="rect">
            <a:avLst/>
          </a:pr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156200" y="590550"/>
            <a:ext cx="2108200" cy="190500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19" name="Chart 18" title="STUDENT NUMBERS 2009-20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5138172"/>
              </p:ext>
            </p:extLst>
          </p:nvPr>
        </p:nvGraphicFramePr>
        <p:xfrm>
          <a:off x="503098" y="2527300"/>
          <a:ext cx="387840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5248044"/>
              </p:ext>
            </p:extLst>
          </p:nvPr>
        </p:nvGraphicFramePr>
        <p:xfrm>
          <a:off x="4889500" y="2527300"/>
          <a:ext cx="40513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187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3276600" y="590550"/>
            <a:ext cx="1841500" cy="190500"/>
          </a:xfrm>
          <a:prstGeom prst="rect">
            <a:avLst/>
          </a:prstGeom>
          <a:solidFill>
            <a:srgbClr val="AA192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0" y="279397"/>
            <a:ext cx="3360598" cy="698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ctr"/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utura Condensed" charset="0"/>
                <a:ea typeface="ＭＳ Ｐゴシック" charset="0"/>
                <a:sym typeface="Futura Condensed" charset="0"/>
              </a:rPr>
              <a:t>Goals</a:t>
            </a:r>
            <a:endParaRPr lang="en-US" sz="4800" dirty="0">
              <a:solidFill>
                <a:schemeClr val="tx1">
                  <a:lumMod val="65000"/>
                  <a:lumOff val="35000"/>
                </a:schemeClr>
              </a:solidFill>
              <a:latin typeface="Futura Condensed" charset="0"/>
              <a:ea typeface="ＭＳ Ｐゴシック" charset="0"/>
              <a:sym typeface="Futura Condensed" charset="0"/>
            </a:endParaRPr>
          </a:p>
        </p:txBody>
      </p:sp>
      <p:sp>
        <p:nvSpPr>
          <p:cNvPr id="7" name="Rectangle 3"/>
          <p:cNvSpPr>
            <a:spLocks/>
          </p:cNvSpPr>
          <p:nvPr/>
        </p:nvSpPr>
        <p:spPr bwMode="auto">
          <a:xfrm>
            <a:off x="7289800" y="590550"/>
            <a:ext cx="1651000" cy="190500"/>
          </a:xfrm>
          <a:prstGeom prst="rect">
            <a:avLst/>
          </a:pr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156200" y="590550"/>
            <a:ext cx="2108200" cy="190500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44600" y="1828800"/>
            <a:ext cx="7061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Quantify the demand for services among employers.</a:t>
            </a:r>
          </a:p>
          <a:p>
            <a:endParaRPr lang="en-US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Identify the right price point for employers.</a:t>
            </a:r>
          </a:p>
          <a:p>
            <a:endParaRPr lang="en-US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Optimize the sales process.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3204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/>
          </p:cNvSpPr>
          <p:nvPr/>
        </p:nvSpPr>
        <p:spPr bwMode="auto">
          <a:xfrm>
            <a:off x="1778766" y="342900"/>
            <a:ext cx="5650734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ctr"/>
            <a:r>
              <a:rPr lang="en-US" sz="5500" dirty="0" smtClean="0">
                <a:solidFill>
                  <a:srgbClr val="AA1824"/>
                </a:solidFill>
                <a:latin typeface="Futura Condensed" charset="0"/>
                <a:ea typeface="ＭＳ Ｐゴシック" charset="0"/>
                <a:sym typeface="Futura Condensed" charset="0"/>
              </a:rPr>
              <a:t>What Did We Do?</a:t>
            </a:r>
            <a:endParaRPr lang="en-US" sz="5500" dirty="0">
              <a:solidFill>
                <a:srgbClr val="AA1824"/>
              </a:solidFill>
              <a:latin typeface="Futura Condensed" charset="0"/>
              <a:ea typeface="ＭＳ Ｐゴシック" charset="0"/>
              <a:sym typeface="Futura Condensed" charset="0"/>
            </a:endParaRP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 flipH="1">
            <a:off x="-63500" y="-63500"/>
            <a:ext cx="215900" cy="7061200"/>
          </a:xfrm>
          <a:prstGeom prst="rect">
            <a:avLst/>
          </a:prstGeom>
          <a:solidFill>
            <a:srgbClr val="00BCBE"/>
          </a:solidFill>
          <a:ln>
            <a:noFill/>
          </a:ln>
          <a:ex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457200" y="2413001"/>
            <a:ext cx="4203700" cy="35687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sz="2000" dirty="0" smtClean="0"/>
              <a:t>KLE Foundation ($16.5K)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000" dirty="0" smtClean="0"/>
              <a:t>Still Water Foundation ($10K)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000" dirty="0" err="1"/>
              <a:t>Aragona</a:t>
            </a:r>
            <a:r>
              <a:rPr lang="en-US" sz="2000" dirty="0"/>
              <a:t> </a:t>
            </a:r>
            <a:r>
              <a:rPr lang="en-US" sz="2000" dirty="0" smtClean="0"/>
              <a:t>Family Foundation (</a:t>
            </a:r>
            <a:r>
              <a:rPr lang="en-US" sz="2000" dirty="0" smtClean="0"/>
              <a:t>$</a:t>
            </a:r>
            <a:r>
              <a:rPr lang="en-US" sz="2000" dirty="0" smtClean="0"/>
              <a:t>10</a:t>
            </a:r>
            <a:r>
              <a:rPr lang="en-US" sz="2000" dirty="0" smtClean="0"/>
              <a:t>K</a:t>
            </a:r>
            <a:r>
              <a:rPr lang="en-US" sz="2000" dirty="0" smtClean="0"/>
              <a:t>)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000" dirty="0" smtClean="0"/>
              <a:t>Tapestry Foundation </a:t>
            </a:r>
            <a:r>
              <a:rPr lang="en-US" sz="2000" u="sng" dirty="0" smtClean="0"/>
              <a:t>($8K)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000" dirty="0"/>
              <a:t>	</a:t>
            </a:r>
            <a:r>
              <a:rPr lang="en-US" sz="2000" dirty="0" smtClean="0"/>
              <a:t>			      </a:t>
            </a:r>
            <a:r>
              <a:rPr lang="en-US" sz="2000" b="1" dirty="0" smtClean="0"/>
              <a:t>$</a:t>
            </a:r>
            <a:r>
              <a:rPr lang="en-US" sz="2000" b="1" dirty="0" smtClean="0"/>
              <a:t>44.5K</a:t>
            </a:r>
            <a:endParaRPr lang="en-US" sz="2000" b="1" dirty="0" smtClean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/>
          </p:cNvSpPr>
          <p:nvPr/>
        </p:nvSpPr>
        <p:spPr bwMode="auto">
          <a:xfrm>
            <a:off x="1778766" y="342900"/>
            <a:ext cx="5650734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ctr"/>
            <a:r>
              <a:rPr lang="en-US" sz="5500" dirty="0" smtClean="0">
                <a:solidFill>
                  <a:srgbClr val="AA1824"/>
                </a:solidFill>
                <a:latin typeface="Futura Condensed" charset="0"/>
                <a:ea typeface="ＭＳ Ｐゴシック" charset="0"/>
                <a:sym typeface="Futura Condensed" charset="0"/>
              </a:rPr>
              <a:t>What Did We Do?</a:t>
            </a:r>
            <a:endParaRPr lang="en-US" sz="5500" dirty="0">
              <a:solidFill>
                <a:srgbClr val="AA1824"/>
              </a:solidFill>
              <a:latin typeface="Futura Condensed" charset="0"/>
              <a:ea typeface="ＭＳ Ｐゴシック" charset="0"/>
              <a:sym typeface="Futura Condensed" charset="0"/>
            </a:endParaRP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 flipH="1">
            <a:off x="-63500" y="-63500"/>
            <a:ext cx="215900" cy="7061200"/>
          </a:xfrm>
          <a:prstGeom prst="rect">
            <a:avLst/>
          </a:prstGeom>
          <a:solidFill>
            <a:srgbClr val="00BCBE"/>
          </a:solidFill>
          <a:ln>
            <a:noFill/>
          </a:ln>
          <a:ex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37384"/>
            <a:ext cx="3917696" cy="36957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sz="2300" dirty="0" smtClean="0"/>
              <a:t>KLE Foundation ($16.5K)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300" dirty="0" smtClean="0"/>
              <a:t>Still Water Foundation ($10K)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300" dirty="0" err="1"/>
              <a:t>Aragona</a:t>
            </a:r>
            <a:r>
              <a:rPr lang="en-US" sz="2300" dirty="0"/>
              <a:t> </a:t>
            </a:r>
            <a:r>
              <a:rPr lang="en-US" sz="2300" dirty="0" smtClean="0"/>
              <a:t>Family Foundation ($8.5K)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300" dirty="0" smtClean="0"/>
              <a:t>Tapestry Foundation </a:t>
            </a:r>
            <a:r>
              <a:rPr lang="en-US" sz="2300" u="sng" dirty="0" smtClean="0"/>
              <a:t>($8K)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300" dirty="0"/>
              <a:t>	</a:t>
            </a:r>
            <a:r>
              <a:rPr lang="en-US" sz="2300" dirty="0" smtClean="0"/>
              <a:t>			      </a:t>
            </a:r>
            <a:r>
              <a:rPr lang="en-US" sz="2300" b="1" dirty="0" smtClean="0"/>
              <a:t>$43K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4165092" y="3164332"/>
            <a:ext cx="7625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45200" y="1751584"/>
            <a:ext cx="294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Nell </a:t>
            </a:r>
            <a:r>
              <a:rPr lang="en-US" dirty="0" err="1" smtClean="0"/>
              <a:t>Edgington</a:t>
            </a:r>
            <a:r>
              <a:rPr lang="en-US" dirty="0" smtClean="0"/>
              <a:t>, Consultant</a:t>
            </a:r>
            <a:endParaRPr lang="en-US" dirty="0"/>
          </a:p>
        </p:txBody>
      </p:sp>
      <p:pic>
        <p:nvPicPr>
          <p:cNvPr id="10" name="Picture 9" descr="search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714500"/>
            <a:ext cx="711200" cy="711200"/>
          </a:xfrm>
          <a:prstGeom prst="rect">
            <a:avLst/>
          </a:prstGeom>
        </p:spPr>
      </p:pic>
      <p:pic>
        <p:nvPicPr>
          <p:cNvPr id="13" name="Picture 12" descr="imgr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200" y="2646680"/>
            <a:ext cx="1014596" cy="75996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399396" y="2744200"/>
            <a:ext cx="294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Advisory Committee</a:t>
            </a:r>
            <a:endParaRPr lang="en-US" dirty="0"/>
          </a:p>
        </p:txBody>
      </p:sp>
      <p:pic>
        <p:nvPicPr>
          <p:cNvPr id="17" name="Picture 16" descr="index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162" y="3701796"/>
            <a:ext cx="2514467" cy="63055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807692" y="3686016"/>
            <a:ext cx="153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Market Research</a:t>
            </a:r>
            <a:endParaRPr lang="en-US" dirty="0"/>
          </a:p>
        </p:txBody>
      </p:sp>
      <p:pic>
        <p:nvPicPr>
          <p:cNvPr id="21" name="Picture 20" descr="jocelyn-avatar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612" y="4521200"/>
            <a:ext cx="772901" cy="8509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6421988" y="4625816"/>
            <a:ext cx="2480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Jocelyn, Part-Time Sales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909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/>
          </p:cNvSpPr>
          <p:nvPr/>
        </p:nvSpPr>
        <p:spPr bwMode="auto">
          <a:xfrm>
            <a:off x="271603" y="323850"/>
            <a:ext cx="3563798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r>
              <a:rPr lang="en-US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utura Condensed" charset="0"/>
                <a:ea typeface="ＭＳ Ｐゴシック" charset="0"/>
                <a:sym typeface="Futura Condensed" charset="0"/>
              </a:rPr>
              <a:t>Takeaways from Market </a:t>
            </a:r>
            <a:r>
              <a:rPr lang="en-US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utura Condensed" charset="0"/>
                <a:ea typeface="ＭＳ Ｐゴシック" charset="0"/>
                <a:sym typeface="Futura Condensed" charset="0"/>
              </a:rPr>
              <a:t>Research</a:t>
            </a:r>
            <a:endParaRPr lang="en-US" sz="4500" dirty="0">
              <a:solidFill>
                <a:schemeClr val="tx1">
                  <a:lumMod val="65000"/>
                  <a:lumOff val="35000"/>
                </a:schemeClr>
              </a:solidFill>
              <a:latin typeface="Futura Condensed" charset="0"/>
              <a:ea typeface="ＭＳ Ｐゴシック" charset="0"/>
              <a:sym typeface="Futura Condensed" charset="0"/>
            </a:endParaRPr>
          </a:p>
        </p:txBody>
      </p:sp>
      <p:sp>
        <p:nvSpPr>
          <p:cNvPr id="6" name="Rectangle 1"/>
          <p:cNvSpPr>
            <a:spLocks/>
          </p:cNvSpPr>
          <p:nvPr/>
        </p:nvSpPr>
        <p:spPr bwMode="auto">
          <a:xfrm>
            <a:off x="4140200" y="590550"/>
            <a:ext cx="1397000" cy="190500"/>
          </a:xfrm>
          <a:prstGeom prst="rect">
            <a:avLst/>
          </a:prstGeom>
          <a:solidFill>
            <a:srgbClr val="AA192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Rectangle 3"/>
          <p:cNvSpPr>
            <a:spLocks/>
          </p:cNvSpPr>
          <p:nvPr/>
        </p:nvSpPr>
        <p:spPr bwMode="auto">
          <a:xfrm>
            <a:off x="7668172" y="590550"/>
            <a:ext cx="1298028" cy="190500"/>
          </a:xfrm>
          <a:prstGeom prst="rect">
            <a:avLst/>
          </a:pr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606917" y="590550"/>
            <a:ext cx="2000383" cy="190500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0820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to p</a:t>
            </a:r>
            <a:r>
              <a:rPr lang="en-US" dirty="0" smtClean="0"/>
              <a:t>rioritize </a:t>
            </a:r>
            <a:r>
              <a:rPr lang="en-US" dirty="0" smtClean="0"/>
              <a:t>industries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Grocery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Health Care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Hospitality</a:t>
            </a:r>
          </a:p>
        </p:txBody>
      </p:sp>
    </p:spTree>
    <p:extLst>
      <p:ext uri="{BB962C8B-B14F-4D97-AF65-F5344CB8AC3E}">
        <p14:creationId xmlns:p14="http://schemas.microsoft.com/office/powerpoint/2010/main" val="2721346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/>
          </p:cNvSpPr>
          <p:nvPr/>
        </p:nvSpPr>
        <p:spPr bwMode="auto">
          <a:xfrm>
            <a:off x="4140200" y="590550"/>
            <a:ext cx="1397000" cy="190500"/>
          </a:xfrm>
          <a:prstGeom prst="rect">
            <a:avLst/>
          </a:prstGeom>
          <a:solidFill>
            <a:srgbClr val="AA192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Rectangle 3"/>
          <p:cNvSpPr>
            <a:spLocks/>
          </p:cNvSpPr>
          <p:nvPr/>
        </p:nvSpPr>
        <p:spPr bwMode="auto">
          <a:xfrm>
            <a:off x="7668172" y="590550"/>
            <a:ext cx="1298028" cy="190500"/>
          </a:xfrm>
          <a:prstGeom prst="rect">
            <a:avLst/>
          </a:pr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606917" y="590550"/>
            <a:ext cx="2000383" cy="190500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7010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to prioritize industries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Mitigate price sensitivity</a:t>
            </a:r>
          </a:p>
          <a:p>
            <a:pPr lvl="1"/>
            <a:r>
              <a:rPr lang="en-US" dirty="0" smtClean="0"/>
              <a:t>Grocery and Health Care less sensitive</a:t>
            </a:r>
          </a:p>
          <a:p>
            <a:pPr lvl="1"/>
            <a:r>
              <a:rPr lang="en-US" dirty="0" smtClean="0"/>
              <a:t>Hospitality </a:t>
            </a:r>
            <a:r>
              <a:rPr lang="en-US" b="1" dirty="0" smtClean="0"/>
              <a:t>extremely</a:t>
            </a:r>
            <a:r>
              <a:rPr lang="en-US" dirty="0" smtClean="0"/>
              <a:t> sensitive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0" name="Rectangle 2"/>
          <p:cNvSpPr>
            <a:spLocks/>
          </p:cNvSpPr>
          <p:nvPr/>
        </p:nvSpPr>
        <p:spPr bwMode="auto">
          <a:xfrm>
            <a:off x="271603" y="323850"/>
            <a:ext cx="3563798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r>
              <a:rPr lang="en-US" sz="4500" dirty="0" smtClean="0">
                <a:solidFill>
                  <a:srgbClr val="595959"/>
                </a:solidFill>
                <a:latin typeface="Futura Condensed" charset="0"/>
                <a:ea typeface="ＭＳ Ｐゴシック" charset="0"/>
                <a:sym typeface="Futura Condensed" charset="0"/>
              </a:rPr>
              <a:t>Takeaways from Market </a:t>
            </a:r>
            <a:r>
              <a:rPr lang="en-US" sz="4500" dirty="0" smtClean="0">
                <a:solidFill>
                  <a:srgbClr val="595959"/>
                </a:solidFill>
                <a:latin typeface="Futura Condensed" charset="0"/>
                <a:ea typeface="ＭＳ Ｐゴシック" charset="0"/>
                <a:sym typeface="Futura Condensed" charset="0"/>
              </a:rPr>
              <a:t>Research</a:t>
            </a:r>
            <a:endParaRPr lang="en-US" sz="4500" dirty="0">
              <a:solidFill>
                <a:srgbClr val="595959"/>
              </a:solidFill>
              <a:latin typeface="Futura Condensed" charset="0"/>
              <a:ea typeface="ＭＳ Ｐゴシック" charset="0"/>
              <a:sym typeface="Futura Condense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151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/>
          </p:cNvSpPr>
          <p:nvPr/>
        </p:nvSpPr>
        <p:spPr bwMode="auto">
          <a:xfrm>
            <a:off x="4140200" y="590550"/>
            <a:ext cx="1397000" cy="190500"/>
          </a:xfrm>
          <a:prstGeom prst="rect">
            <a:avLst/>
          </a:prstGeom>
          <a:solidFill>
            <a:srgbClr val="AA192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Rectangle 3"/>
          <p:cNvSpPr>
            <a:spLocks/>
          </p:cNvSpPr>
          <p:nvPr/>
        </p:nvSpPr>
        <p:spPr bwMode="auto">
          <a:xfrm>
            <a:off x="7668172" y="590550"/>
            <a:ext cx="1298028" cy="190500"/>
          </a:xfrm>
          <a:prstGeom prst="rect">
            <a:avLst/>
          </a:prstGeom>
          <a:solidFill>
            <a:srgbClr val="34343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606917" y="590550"/>
            <a:ext cx="2000383" cy="190500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8280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to prioritize industries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Mitigate price sensitivity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Demand for services is low in a “cold” market</a:t>
            </a:r>
          </a:p>
          <a:p>
            <a:pPr lvl="1"/>
            <a:r>
              <a:rPr lang="en-US" dirty="0" smtClean="0"/>
              <a:t>Pull marketing</a:t>
            </a:r>
          </a:p>
          <a:p>
            <a:pPr lvl="1"/>
            <a:r>
              <a:rPr lang="en-US" dirty="0" smtClean="0"/>
              <a:t>Network hubs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457200" y="323850"/>
            <a:ext cx="3563798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r>
              <a:rPr lang="en-US" sz="4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Condensed" charset="0"/>
                <a:ea typeface="ＭＳ Ｐゴシック" charset="0"/>
                <a:sym typeface="Futura Condensed" charset="0"/>
              </a:rPr>
              <a:t>Takeaways from Market </a:t>
            </a:r>
            <a:r>
              <a:rPr lang="en-US" sz="4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Condensed" charset="0"/>
                <a:ea typeface="ＭＳ Ｐゴシック" charset="0"/>
                <a:sym typeface="Futura Condensed" charset="0"/>
              </a:rPr>
              <a:t>Research</a:t>
            </a:r>
            <a:endParaRPr lang="en-US" sz="4500" dirty="0">
              <a:solidFill>
                <a:schemeClr val="tx1">
                  <a:lumMod val="50000"/>
                  <a:lumOff val="50000"/>
                </a:schemeClr>
              </a:solidFill>
              <a:latin typeface="Futura Condensed" charset="0"/>
              <a:ea typeface="ＭＳ Ｐゴシック" charset="0"/>
              <a:sym typeface="Futura Condense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595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455</Words>
  <Application>Microsoft Macintosh PowerPoint</Application>
  <PresentationFormat>On-screen Show (4:3)</PresentationFormat>
  <Paragraphs>143</Paragraphs>
  <Slides>18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Microsoft Excel 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English at Work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Maile Broccoli-Hickey</dc:creator>
  <cp:lastModifiedBy>Maile Broccoli-Hickey</cp:lastModifiedBy>
  <cp:revision>113</cp:revision>
  <dcterms:created xsi:type="dcterms:W3CDTF">2011-06-28T04:57:44Z</dcterms:created>
  <dcterms:modified xsi:type="dcterms:W3CDTF">2012-11-20T20:09:02Z</dcterms:modified>
</cp:coreProperties>
</file>